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335" r:id="rId5"/>
    <p:sldId id="337" r:id="rId6"/>
    <p:sldId id="338" r:id="rId7"/>
    <p:sldId id="339" r:id="rId8"/>
    <p:sldId id="350" r:id="rId9"/>
    <p:sldId id="340" r:id="rId10"/>
    <p:sldId id="341" r:id="rId11"/>
    <p:sldId id="348" r:id="rId12"/>
    <p:sldId id="343" r:id="rId13"/>
    <p:sldId id="349" r:id="rId14"/>
    <p:sldId id="351" r:id="rId15"/>
    <p:sldId id="344" r:id="rId16"/>
    <p:sldId id="345" r:id="rId17"/>
    <p:sldId id="346" r:id="rId18"/>
    <p:sldId id="385" r:id="rId19"/>
    <p:sldId id="383" r:id="rId20"/>
    <p:sldId id="384" r:id="rId21"/>
    <p:sldId id="386" r:id="rId22"/>
    <p:sldId id="387" r:id="rId23"/>
    <p:sldId id="388" r:id="rId24"/>
    <p:sldId id="354" r:id="rId25"/>
    <p:sldId id="352" r:id="rId26"/>
    <p:sldId id="355" r:id="rId27"/>
    <p:sldId id="357" r:id="rId28"/>
    <p:sldId id="358" r:id="rId29"/>
    <p:sldId id="359" r:id="rId30"/>
    <p:sldId id="371" r:id="rId31"/>
    <p:sldId id="372" r:id="rId32"/>
    <p:sldId id="360" r:id="rId33"/>
    <p:sldId id="373" r:id="rId34"/>
    <p:sldId id="374" r:id="rId35"/>
    <p:sldId id="375" r:id="rId36"/>
    <p:sldId id="370" r:id="rId37"/>
    <p:sldId id="376" r:id="rId38"/>
    <p:sldId id="377" r:id="rId39"/>
    <p:sldId id="378" r:id="rId40"/>
    <p:sldId id="379" r:id="rId41"/>
    <p:sldId id="380" r:id="rId42"/>
    <p:sldId id="381" r:id="rId43"/>
    <p:sldId id="382" r:id="rId44"/>
    <p:sldId id="34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4" autoAdjust="0"/>
    <p:restoredTop sz="95344" autoAdjust="0"/>
  </p:normalViewPr>
  <p:slideViewPr>
    <p:cSldViewPr snapToGrid="0">
      <p:cViewPr varScale="1">
        <p:scale>
          <a:sx n="130" d="100"/>
          <a:sy n="130" d="100"/>
        </p:scale>
        <p:origin x="272" y="19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1/29/26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1/29/26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4502834"/>
          </a:xfrm>
        </p:spPr>
        <p:txBody>
          <a:bodyPr/>
          <a:lstStyle/>
          <a:p>
            <a:r>
              <a:rPr lang="en-AU" noProof="0" dirty="0"/>
              <a:t>BSBCTR611</a:t>
            </a:r>
            <a:br>
              <a:rPr lang="en-AU" noProof="0" dirty="0"/>
            </a:br>
            <a:br>
              <a:rPr lang="en-AU" noProof="0" dirty="0"/>
            </a:br>
            <a:br>
              <a:rPr lang="en-AU" noProof="0" dirty="0"/>
            </a:br>
            <a:r>
              <a:rPr lang="en-AU" noProof="0" dirty="0"/>
              <a:t>Applying critical thinking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FD417-1031-6303-3943-BEF6762021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9708" y="925001"/>
            <a:ext cx="3961075" cy="500865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AU" noProof="0" dirty="0"/>
              <a:t>Senior Management</a:t>
            </a:r>
            <a:br>
              <a:rPr lang="en-AU" noProof="0" dirty="0"/>
            </a:br>
            <a:r>
              <a:rPr lang="en-AU" noProof="0" dirty="0"/>
              <a:t> and Founders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Operations Team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Manufacturing Team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Sales Team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Customers 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Finance Team and Investors</a:t>
            </a:r>
          </a:p>
          <a:p>
            <a:pPr>
              <a:lnSpc>
                <a:spcPct val="120000"/>
              </a:lnSpc>
            </a:pPr>
            <a:endParaRPr lang="en-AU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A737F-22EE-A98E-E9B2-3936C5E5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AU" noProof="0" smtClean="0"/>
              <a:pPr/>
              <a:t>10</a:t>
            </a:fld>
            <a:endParaRPr lang="en-AU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3D7E5-51FD-1CC0-0686-33DF8B2086DD}"/>
              </a:ext>
            </a:extLst>
          </p:cNvPr>
          <p:cNvSpPr txBox="1"/>
          <p:nvPr/>
        </p:nvSpPr>
        <p:spPr>
          <a:xfrm>
            <a:off x="6993837" y="2570904"/>
            <a:ext cx="6097656" cy="1408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b="1" noProof="0" dirty="0"/>
              <a:t>IT Professional (My Role)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b="1" noProof="0" dirty="0"/>
              <a:t>IT Professional Supervisor (Divya Sapra)</a:t>
            </a:r>
          </a:p>
        </p:txBody>
      </p:sp>
      <p:pic>
        <p:nvPicPr>
          <p:cNvPr id="9" name="Picture 8" descr="Cartoon Stick Man Drawing Conceptual Illustration Of Cheerful, Optimistic  And Smiling Businessman Waving His Hand. Royalty Free SVG, Cliparts,  Vectors, and Stock Illustration. Image 127716907.">
            <a:extLst>
              <a:ext uri="{FF2B5EF4-FFF2-40B4-BE49-F238E27FC236}">
                <a16:creationId xmlns:a16="http://schemas.microsoft.com/office/drawing/2014/main" id="{256897D8-E58B-CD10-5EA2-4EDA4022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917" y="1453045"/>
            <a:ext cx="2868569" cy="378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43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31961-7474-4DB0-97FF-E232C78B3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AF2C-3B4C-542B-6CA4-F8E1E316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Summary of Numeric and Financial Data</a:t>
            </a:r>
          </a:p>
        </p:txBody>
      </p:sp>
    </p:spTree>
    <p:extLst>
      <p:ext uri="{BB962C8B-B14F-4D97-AF65-F5344CB8AC3E}">
        <p14:creationId xmlns:p14="http://schemas.microsoft.com/office/powerpoint/2010/main" val="1912356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1992913"/>
            <a:ext cx="3193509" cy="2380304"/>
          </a:xfrm>
        </p:spPr>
        <p:txBody>
          <a:bodyPr>
            <a:normAutofit/>
          </a:bodyPr>
          <a:lstStyle/>
          <a:p>
            <a:r>
              <a:rPr lang="en-AU" noProof="0" dirty="0"/>
              <a:t>Although demand increased Revenue by 57% compared to the previous year, the Net Profit Margin fell to less than half (from 20% to 9.1%).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12</a:t>
            </a:fld>
            <a:endParaRPr lang="en-AU" noProof="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1546981-266E-269F-A48F-A40E0B23557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96284041"/>
              </p:ext>
            </p:extLst>
          </p:nvPr>
        </p:nvGraphicFramePr>
        <p:xfrm>
          <a:off x="4688222" y="1992913"/>
          <a:ext cx="6464300" cy="165481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272951243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3465002868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167829381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862618385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Performance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Revenue (millions)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Net Profit (millions)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Net cash flow (millions)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397445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2019 (current)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35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7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       4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319582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2020 (projection)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45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9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       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31737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2020 (revised projection)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55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-$                                  3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0260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8E9625-9082-AB84-7AB0-0A75D07865AD}"/>
              </a:ext>
            </a:extLst>
          </p:cNvPr>
          <p:cNvSpPr txBox="1"/>
          <p:nvPr/>
        </p:nvSpPr>
        <p:spPr>
          <a:xfrm>
            <a:off x="911352" y="5197964"/>
            <a:ext cx="99554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noProof="0" dirty="0"/>
              <a:t>This demonstrates that the current operating model is inefficient in the face of disruptions, and an ERP intervention is required to restore profitability.</a:t>
            </a:r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AU" noProof="0" dirty="0"/>
              <a:t>Final tips &amp; takeaways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13</a:t>
            </a:fld>
            <a:endParaRPr lang="en-AU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8AC86-E00B-559B-0557-074081380FE7}"/>
              </a:ext>
            </a:extLst>
          </p:cNvPr>
          <p:cNvSpPr txBox="1"/>
          <p:nvPr/>
        </p:nvSpPr>
        <p:spPr>
          <a:xfrm>
            <a:off x="893064" y="2660244"/>
            <a:ext cx="33708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noProof="0" dirty="0"/>
              <a:t>Due to factory closures, only 500 of the 2,000 tablets scheduled for shipment in April were completed on time, reducing the company's ability to convert sales into cash.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66CFA6-9EE0-D7EC-7752-C5044D51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773" y="1815418"/>
            <a:ext cx="6390683" cy="39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14</a:t>
            </a:fld>
            <a:endParaRPr lang="en-AU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2300C-E4F8-6121-BE97-F55CF9B997A0}"/>
              </a:ext>
            </a:extLst>
          </p:cNvPr>
          <p:cNvSpPr txBox="1"/>
          <p:nvPr/>
        </p:nvSpPr>
        <p:spPr>
          <a:xfrm>
            <a:off x="704219" y="931110"/>
            <a:ext cx="90858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noProof="0" dirty="0"/>
              <a:t>This demonstrates that growth without stable operations and manufacturing capacity has created significant financial pressure, particularly due to increased costs, reduced margins, and greater working capital requirements.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445FE9-6EF9-F427-54E1-EEF29AD7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10" y="2081713"/>
            <a:ext cx="6336665" cy="393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4972-0746-446F-D28D-61400D5B7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DFD4-94B9-ED31-78FE-BEDEFFC0D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AU" dirty="0"/>
              <a:t>Complex Issue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30B4CC0-8250-8E6A-3763-B8E87031B3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7020" r="27020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829334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30260-2FDB-86FF-4D9E-DC98C2BC2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05262-85E5-0FC1-9C20-1E470605AABE}"/>
              </a:ext>
            </a:extLst>
          </p:cNvPr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B3230-AA42-F608-18E8-C910A1497E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endParaRPr lang="en-AU" noProof="0" dirty="0"/>
          </a:p>
          <a:p>
            <a:r>
              <a:rPr lang="en-AU" noProof="0" dirty="0"/>
              <a:t> </a:t>
            </a:r>
          </a:p>
        </p:txBody>
      </p:sp>
      <p:pic>
        <p:nvPicPr>
          <p:cNvPr id="2" name="Picture 1" descr="Create Your Free Company Logo | LogoDesign.Net">
            <a:extLst>
              <a:ext uri="{FF2B5EF4-FFF2-40B4-BE49-F238E27FC236}">
                <a16:creationId xmlns:a16="http://schemas.microsoft.com/office/drawing/2014/main" id="{4C477998-DCCB-4A51-6A21-D13C9666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1" y="2369746"/>
            <a:ext cx="3492500" cy="23876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E1C642-9C72-9DFD-6202-28610D308E9E}"/>
              </a:ext>
            </a:extLst>
          </p:cNvPr>
          <p:cNvSpPr txBox="1">
            <a:spLocks/>
          </p:cNvSpPr>
          <p:nvPr/>
        </p:nvSpPr>
        <p:spPr>
          <a:xfrm>
            <a:off x="6248400" y="832338"/>
            <a:ext cx="5864225" cy="576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The complex issue faced by </a:t>
            </a:r>
            <a:r>
              <a:rPr lang="en-AU" dirty="0" err="1"/>
              <a:t>Worlducation</a:t>
            </a:r>
            <a:r>
              <a:rPr lang="en-AU" dirty="0"/>
              <a:t> is the disruption of the supply chain, caused by COVID-19 and political factors in Hong Kong, where the manufacturing plant is located. </a:t>
            </a:r>
          </a:p>
          <a:p>
            <a:endParaRPr lang="en-AU" dirty="0"/>
          </a:p>
          <a:p>
            <a:r>
              <a:rPr lang="en-AU" dirty="0"/>
              <a:t>This issue affects multiple areas of the business at the same time, including operations, finance, and long-term sustainability.</a:t>
            </a:r>
          </a:p>
        </p:txBody>
      </p:sp>
    </p:spTree>
    <p:extLst>
      <p:ext uri="{BB962C8B-B14F-4D97-AF65-F5344CB8AC3E}">
        <p14:creationId xmlns:p14="http://schemas.microsoft.com/office/powerpoint/2010/main" val="2171818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82493-1F10-2497-349D-212402AEC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CA33-1C86-040D-A805-9192DB61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Revenue Growth Versus Financial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8D27B-4A05-D3C8-C2BF-A199AF99E0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5898963" cy="3875876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Although projected revenues for 2020 increased significantly, this growth has not resulted in improved financial outcomes. Instead, the company is experiencing:</a:t>
            </a:r>
          </a:p>
          <a:p>
            <a:r>
              <a:rPr lang="en-AU" dirty="0"/>
              <a:t>Decreased profits</a:t>
            </a:r>
          </a:p>
          <a:p>
            <a:r>
              <a:rPr lang="en-AU" dirty="0"/>
              <a:t>Increased costs</a:t>
            </a:r>
          </a:p>
          <a:p>
            <a:r>
              <a:rPr lang="en-AU" dirty="0"/>
              <a:t>A situation where costs exceed revenues</a:t>
            </a:r>
            <a:endParaRPr lang="en-AU" noProof="0" dirty="0"/>
          </a:p>
          <a:p>
            <a:pPr marL="0" indent="0">
              <a:buNone/>
            </a:pPr>
            <a:endParaRPr lang="en-AU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8F36F-B46D-9DEF-D652-73D9B2F8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17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7EA3C-FACC-EA1A-0F9D-2292BBABA89A}"/>
              </a:ext>
            </a:extLst>
          </p:cNvPr>
          <p:cNvSpPr txBox="1"/>
          <p:nvPr/>
        </p:nvSpPr>
        <p:spPr>
          <a:xfrm>
            <a:off x="6764594" y="3179581"/>
            <a:ext cx="293712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AU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shows that higher demand and increased sales are not aligned with the company’s current operating and manufacturing capacity.</a:t>
            </a:r>
          </a:p>
        </p:txBody>
      </p:sp>
    </p:spTree>
    <p:extLst>
      <p:ext uri="{BB962C8B-B14F-4D97-AF65-F5344CB8AC3E}">
        <p14:creationId xmlns:p14="http://schemas.microsoft.com/office/powerpoint/2010/main" val="2658867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AD5D-2FFB-D9B7-9E26-F529C494B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CF00C-D79F-F098-BBF2-988B259BF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Manufacturing Delays and Cost Impact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6CE05-5AC7-0219-125E-9D92DBD38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6429904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increased costs are largely driven by manufacturing delays resulting from factory closures and external disruptions. These delays have led to:</a:t>
            </a:r>
          </a:p>
          <a:p>
            <a:r>
              <a:rPr lang="en-AU" dirty="0"/>
              <a:t>Higher operating costs, as the company must manage delays and maintain ongoing operations</a:t>
            </a:r>
          </a:p>
          <a:p>
            <a:r>
              <a:rPr lang="en-AU" dirty="0"/>
              <a:t>The need for greater investment to maintain sufficient inventory, increasing working capital requirements</a:t>
            </a:r>
          </a:p>
          <a:p>
            <a:r>
              <a:rPr lang="en-AU" dirty="0"/>
              <a:t>Increased debt, as additional funding is required to support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828BC8-79AC-5CF4-1426-A0C96809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18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09036-60D0-AD35-98B6-613E873AB356}"/>
              </a:ext>
            </a:extLst>
          </p:cNvPr>
          <p:cNvSpPr txBox="1"/>
          <p:nvPr/>
        </p:nvSpPr>
        <p:spPr>
          <a:xfrm>
            <a:off x="7108723" y="3060971"/>
            <a:ext cx="264487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sz="1200" dirty="0"/>
              <a:t>These impacts place further pressure on profitability and cash flow.</a:t>
            </a:r>
          </a:p>
        </p:txBody>
      </p:sp>
    </p:spTree>
    <p:extLst>
      <p:ext uri="{BB962C8B-B14F-4D97-AF65-F5344CB8AC3E}">
        <p14:creationId xmlns:p14="http://schemas.microsoft.com/office/powerpoint/2010/main" val="2013605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D11C7-872B-F45D-7E58-48E347589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AEFCC-7E05-9B53-F263-ADD91BB90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Financial and Operational Complexity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FF383-31BB-ACC0-F38B-19F9023016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848640" cy="1506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combination of supply chain disruption, manufacturing delays, increased costs, and reduced profits creates a complex financial and operational problem. These issues are interconnected, meaning they cannot be solved in isolation without affecting other parts of the business.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795B0C-332B-C8BD-060E-AF5FD9EB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19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523624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AU" noProof="0" dirty="0"/>
              <a:t>Business Overview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C21BE-AAE3-7B80-1E5B-025724AC4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88A07-3D1D-2308-5749-452702B4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Risk to Liquidity and Sustainability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3A091-7758-BC03-2E68-FF769CB118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39"/>
            <a:ext cx="8848640" cy="3777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As a result, the situation threatens short-term liquidity, due to the reduced ability to convert sales into cash, and also puts long-term sustainability at risk.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Without strategic and technology-driven solutions, </a:t>
            </a:r>
            <a:r>
              <a:rPr lang="en-AU" dirty="0" err="1"/>
              <a:t>Worlducation</a:t>
            </a:r>
            <a:r>
              <a:rPr lang="en-AU" dirty="0"/>
              <a:t> may struggle to maintain financial stability while continuing to meet growing demand and its social mission.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68C37-8FB2-B39A-347B-A25E96FC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20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172769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C51B-C0AA-294C-2D42-3DF0681FD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E1CA-CB41-ED22-8ED6-90A6FDBC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solution features</a:t>
            </a:r>
          </a:p>
        </p:txBody>
      </p:sp>
    </p:spTree>
    <p:extLst>
      <p:ext uri="{BB962C8B-B14F-4D97-AF65-F5344CB8AC3E}">
        <p14:creationId xmlns:p14="http://schemas.microsoft.com/office/powerpoint/2010/main" val="3811743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ECB2-4FD1-5A68-A65C-8A990704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60D1-5060-FB19-7C5E-19E03CFE4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Objectives when pursuing solutions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825C0-2E8B-B816-3B71-660AB29F6C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5900225" cy="814346"/>
          </a:xfrm>
        </p:spPr>
        <p:txBody>
          <a:bodyPr>
            <a:normAutofit/>
          </a:bodyPr>
          <a:lstStyle/>
          <a:p>
            <a:r>
              <a:rPr lang="en-AU" noProof="0" dirty="0"/>
              <a:t>Reduce dependence on a single manufacturing plant and improve supply chain efficiency.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A8603-5013-2010-339B-3C74C35A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22</a:t>
            </a:fld>
            <a:endParaRPr lang="en-AU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03A27-71B6-45DE-DB39-EC39D8BC718D}"/>
              </a:ext>
            </a:extLst>
          </p:cNvPr>
          <p:cNvSpPr txBox="1"/>
          <p:nvPr/>
        </p:nvSpPr>
        <p:spPr>
          <a:xfrm>
            <a:off x="911352" y="4522160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noProof="0" dirty="0"/>
              <a:t>Ensure the continuity of product and service delivery to meet growing demand.</a:t>
            </a:r>
          </a:p>
        </p:txBody>
      </p:sp>
      <p:pic>
        <p:nvPicPr>
          <p:cNvPr id="8" name="Picture 7" descr="Objective Images - Free Download on Freepik">
            <a:extLst>
              <a:ext uri="{FF2B5EF4-FFF2-40B4-BE49-F238E27FC236}">
                <a16:creationId xmlns:a16="http://schemas.microsoft.com/office/drawing/2014/main" id="{B10A1358-7C9B-1A36-E77A-CDBAFBE6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5" y="2087880"/>
            <a:ext cx="3681343" cy="36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45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1C2CC-41FF-0AA5-5208-DBA3422B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dvantage Cartoons and Comics - funny pictures from CartoonStock">
            <a:extLst>
              <a:ext uri="{FF2B5EF4-FFF2-40B4-BE49-F238E27FC236}">
                <a16:creationId xmlns:a16="http://schemas.microsoft.com/office/drawing/2014/main" id="{81F8BFCA-9290-A411-1E21-BF4E210A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928" y="2087880"/>
            <a:ext cx="3436493" cy="396571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B72E4-4BD9-D8FB-4740-E1F6FD97A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4398397" cy="1477328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Improved financial stability due to better workflow management, cost control, and sustainable profit margins.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C36F7-963C-473D-A97E-729709171237}"/>
              </a:ext>
            </a:extLst>
          </p:cNvPr>
          <p:cNvSpPr txBox="1"/>
          <p:nvPr/>
        </p:nvSpPr>
        <p:spPr>
          <a:xfrm>
            <a:off x="7702826" y="4410378"/>
            <a:ext cx="34116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Greater operational resilience, reducing the risk of future disruptions caused by factory closures or geopolitical tensions.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14658-EBF9-B347-0643-505CA8C42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Advantages of solving the issue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063DA-C2C5-7CBE-C2F7-86D801CA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23</a:t>
            </a:fld>
            <a:endParaRPr lang="en-AU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5D3B07-CA2E-5D91-AE72-7E33F18E9F59}"/>
              </a:ext>
            </a:extLst>
          </p:cNvPr>
          <p:cNvSpPr txBox="1"/>
          <p:nvPr/>
        </p:nvSpPr>
        <p:spPr>
          <a:xfrm>
            <a:off x="911352" y="4340805"/>
            <a:ext cx="35237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Improved scalability and expansion, due to less reliance on a single manufacturing plan.</a:t>
            </a:r>
          </a:p>
        </p:txBody>
      </p:sp>
    </p:spTree>
    <p:extLst>
      <p:ext uri="{BB962C8B-B14F-4D97-AF65-F5344CB8AC3E}">
        <p14:creationId xmlns:p14="http://schemas.microsoft.com/office/powerpoint/2010/main" val="3368941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FDB77-FDAE-5CF0-6F6C-A0F4F2442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C5D6E-AF6D-3E2A-F41E-3DBC321F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Risks involved in pursuing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AB501-E239-BE31-7295-887B183DFB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80"/>
            <a:ext cx="3921318" cy="1599537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AU" noProof="0" dirty="0"/>
              <a:t>Financial risk: Solutions such as establishing a second manufacturing plant, outsourcing manufacturing or making software cloud-base solutions require a high initial investment.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7911F-F52D-7450-1496-2109ED89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24</a:t>
            </a:fld>
            <a:endParaRPr lang="en-AU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8FFCD-9D7E-51EC-76B6-3303CF7FFA82}"/>
              </a:ext>
            </a:extLst>
          </p:cNvPr>
          <p:cNvSpPr txBox="1"/>
          <p:nvPr/>
        </p:nvSpPr>
        <p:spPr>
          <a:xfrm>
            <a:off x="8945741" y="2604556"/>
            <a:ext cx="234709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Operational and transition risk: Changing manufacturing processes can disrupt existing supply chain workflows, systems, and processes.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A40F2-282A-90DC-D2A5-1AA5608ECAE4}"/>
              </a:ext>
            </a:extLst>
          </p:cNvPr>
          <p:cNvSpPr txBox="1"/>
          <p:nvPr/>
        </p:nvSpPr>
        <p:spPr>
          <a:xfrm>
            <a:off x="911352" y="4366855"/>
            <a:ext cx="40582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Strategic and execution risk: There is a risk that the selected solution will not deliver the expected benefits if market conditions change or operating costs do not decrease.</a:t>
            </a:r>
          </a:p>
        </p:txBody>
      </p:sp>
      <p:pic>
        <p:nvPicPr>
          <p:cNvPr id="10" name="Picture 9" descr="1,100+ Risk Management Cartoons Stock Photos, Pictures &amp; Royalty-Free  Images - iStock">
            <a:extLst>
              <a:ext uri="{FF2B5EF4-FFF2-40B4-BE49-F238E27FC236}">
                <a16:creationId xmlns:a16="http://schemas.microsoft.com/office/drawing/2014/main" id="{2CE91AEB-E39F-28CB-1730-92763C8B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698" y="2086222"/>
            <a:ext cx="3711957" cy="34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09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9C988-4818-AF12-8B36-8EE8EF420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370B-5E35-243E-2944-330C3E415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5148943"/>
          </a:xfrm>
        </p:spPr>
        <p:txBody>
          <a:bodyPr/>
          <a:lstStyle/>
          <a:p>
            <a:r>
              <a:rPr lang="en-AU" noProof="0" dirty="0"/>
              <a:t>Relevant Legislative and Organisational Requirements, Policies and Procedures</a:t>
            </a:r>
          </a:p>
        </p:txBody>
      </p:sp>
    </p:spTree>
    <p:extLst>
      <p:ext uri="{BB962C8B-B14F-4D97-AF65-F5344CB8AC3E}">
        <p14:creationId xmlns:p14="http://schemas.microsoft.com/office/powerpoint/2010/main" val="2152573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9E08A-B6D7-55F8-5D75-6834AFBE9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roseph Chillaxton | Regular Show Wiki | Fandom">
            <a:extLst>
              <a:ext uri="{FF2B5EF4-FFF2-40B4-BE49-F238E27FC236}">
                <a16:creationId xmlns:a16="http://schemas.microsoft.com/office/drawing/2014/main" id="{FB99BABC-F2A9-D8E0-04B2-B07E76E4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021154" y="1062981"/>
            <a:ext cx="4774550" cy="5278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E401B-00AF-FB3A-E0F7-9A1CA500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13675-7415-AAF2-0338-5B3072FF34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9039" y="3063239"/>
            <a:ext cx="3311333" cy="248695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Privacy and Data Security</a:t>
            </a:r>
            <a:endParaRPr lang="en-AU" noProof="0" dirty="0"/>
          </a:p>
          <a:p>
            <a:r>
              <a:rPr lang="en-AU" noProof="0" dirty="0"/>
              <a:t>The Privacy Act 1988</a:t>
            </a:r>
          </a:p>
          <a:p>
            <a:r>
              <a:rPr lang="en-AU" noProof="0" dirty="0"/>
              <a:t>Australian Privacy Principles (PPA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63960-F3CD-86BD-67CC-C21B0D48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26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EDCCD7D-A4EE-EE22-EADC-BFD09AEA7CA9}"/>
              </a:ext>
            </a:extLst>
          </p:cNvPr>
          <p:cNvSpPr txBox="1">
            <a:spLocks/>
          </p:cNvSpPr>
          <p:nvPr/>
        </p:nvSpPr>
        <p:spPr>
          <a:xfrm>
            <a:off x="6783572" y="2087880"/>
            <a:ext cx="4509268" cy="32283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Financial and Consumer Law</a:t>
            </a:r>
            <a:endParaRPr lang="en-AU" noProof="0" dirty="0"/>
          </a:p>
          <a:p>
            <a:r>
              <a:rPr lang="en-AU" noProof="0" dirty="0"/>
              <a:t>Corporations Act 2001.</a:t>
            </a:r>
            <a:br>
              <a:rPr lang="en-AU" noProof="0" dirty="0"/>
            </a:br>
            <a:endParaRPr lang="en-AU" noProof="0" dirty="0"/>
          </a:p>
          <a:p>
            <a:r>
              <a:rPr lang="en-AU" noProof="0" dirty="0"/>
              <a:t>Anti-Money Laundering and Counter-Terrorism Financing Act 2006 (AML/CTF</a:t>
            </a:r>
          </a:p>
          <a:p>
            <a:r>
              <a:rPr lang="en-AU" noProof="0" dirty="0"/>
              <a:t>Secured Transactions Act 2009</a:t>
            </a:r>
          </a:p>
          <a:p>
            <a:r>
              <a:rPr lang="en-AU" noProof="0" dirty="0"/>
              <a:t>Competition and Consumer Protection Act 2010</a:t>
            </a:r>
          </a:p>
        </p:txBody>
      </p:sp>
    </p:spTree>
    <p:extLst>
      <p:ext uri="{BB962C8B-B14F-4D97-AF65-F5344CB8AC3E}">
        <p14:creationId xmlns:p14="http://schemas.microsoft.com/office/powerpoint/2010/main" val="1202197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75E3F-85D4-118C-4EE2-2429EF6D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E462-2EC1-6359-2A86-1E594036B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03BA8-A7D8-2DD6-36D6-0585AAF569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438400"/>
            <a:ext cx="4679390" cy="1249680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Employment and Performance Management</a:t>
            </a:r>
            <a:endParaRPr lang="en-AU" noProof="0" dirty="0"/>
          </a:p>
          <a:p>
            <a:r>
              <a:rPr lang="en-AU" noProof="0" dirty="0"/>
              <a:t>The Fair Work Act 2009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71F9E-E423-A02C-674E-C6CFFA99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27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75718C9-4433-4BF0-AEF0-667A94234B8D}"/>
              </a:ext>
            </a:extLst>
          </p:cNvPr>
          <p:cNvSpPr txBox="1">
            <a:spLocks/>
          </p:cNvSpPr>
          <p:nvPr/>
        </p:nvSpPr>
        <p:spPr>
          <a:xfrm>
            <a:off x="7071360" y="4445472"/>
            <a:ext cx="4509268" cy="1341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Digital Security and Cybersecurity</a:t>
            </a:r>
            <a:endParaRPr lang="en-AU" noProof="0" dirty="0"/>
          </a:p>
          <a:p>
            <a:r>
              <a:rPr lang="en-AU" noProof="0" dirty="0"/>
              <a:t>Cybercrime Act 2001</a:t>
            </a:r>
          </a:p>
        </p:txBody>
      </p:sp>
      <p:pic>
        <p:nvPicPr>
          <p:cNvPr id="3" name="Picture 2" descr="17,000+ Stick Figure Computer Stock Illustrations, Royalty-Free Vector  Graphics &amp; Clip Art - iStock">
            <a:extLst>
              <a:ext uri="{FF2B5EF4-FFF2-40B4-BE49-F238E27FC236}">
                <a16:creationId xmlns:a16="http://schemas.microsoft.com/office/drawing/2014/main" id="{A9EB0714-2A65-7C15-2808-DD4F22004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40" y="3813273"/>
            <a:ext cx="2385006" cy="2763578"/>
          </a:xfrm>
          <a:prstGeom prst="rect">
            <a:avLst/>
          </a:prstGeom>
        </p:spPr>
      </p:pic>
      <p:pic>
        <p:nvPicPr>
          <p:cNvPr id="6" name="Picture 5" descr="Cartoon of Policeman or Police Officer Indicating Stop or Halt Gesture  Stock Vector - Illustration of drawn, cartoon: 114635649">
            <a:extLst>
              <a:ext uri="{FF2B5EF4-FFF2-40B4-BE49-F238E27FC236}">
                <a16:creationId xmlns:a16="http://schemas.microsoft.com/office/drawing/2014/main" id="{AD94FB4F-3635-B45B-510A-76A45CDB4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556" y="1071408"/>
            <a:ext cx="2128372" cy="315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77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43A9F-0F8E-83EE-0F69-E5AE3D632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797E-59F5-83DC-AF33-23063C8A1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A77C9-18FE-7CB3-C496-21E78DDC8D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575559"/>
            <a:ext cx="3311333" cy="975360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Technical Barriers to Trade (TBT)</a:t>
            </a:r>
            <a:endParaRPr lang="en-AU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DEF19-1A2A-B03A-AE1A-992B239C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28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21BBC2E-DFA6-5405-989D-136604FB0ECD}"/>
              </a:ext>
            </a:extLst>
          </p:cNvPr>
          <p:cNvSpPr txBox="1">
            <a:spLocks/>
          </p:cNvSpPr>
          <p:nvPr/>
        </p:nvSpPr>
        <p:spPr>
          <a:xfrm>
            <a:off x="7071360" y="2575559"/>
            <a:ext cx="4509268" cy="975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The Copyright Act of 1968</a:t>
            </a:r>
            <a:endParaRPr lang="en-AU" noProof="0" dirty="0"/>
          </a:p>
        </p:txBody>
      </p:sp>
      <p:pic>
        <p:nvPicPr>
          <p:cNvPr id="3" name="Picture 2" descr="Cargo ship cartoon flat style | Premium Vector">
            <a:extLst>
              <a:ext uri="{FF2B5EF4-FFF2-40B4-BE49-F238E27FC236}">
                <a16:creationId xmlns:a16="http://schemas.microsoft.com/office/drawing/2014/main" id="{3FB827AA-C0F2-2BD4-135A-F2BD9D38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118" b="29289"/>
          <a:stretch>
            <a:fillRect/>
          </a:stretch>
        </p:blipFill>
        <p:spPr>
          <a:xfrm>
            <a:off x="567276" y="3705447"/>
            <a:ext cx="3975100" cy="1653363"/>
          </a:xfrm>
          <a:prstGeom prst="rect">
            <a:avLst/>
          </a:prstGeom>
        </p:spPr>
      </p:pic>
      <p:pic>
        <p:nvPicPr>
          <p:cNvPr id="7" name="Picture 6" descr="Copyright – Intellectual Property Office">
            <a:extLst>
              <a:ext uri="{FF2B5EF4-FFF2-40B4-BE49-F238E27FC236}">
                <a16:creationId xmlns:a16="http://schemas.microsoft.com/office/drawing/2014/main" id="{BF1135B8-64A2-8714-9AF9-207750AE7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115" y="3146130"/>
            <a:ext cx="5093433" cy="281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91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D0C83-B50F-51D1-3297-BD211D8DA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nx | Financial Times">
            <a:extLst>
              <a:ext uri="{FF2B5EF4-FFF2-40B4-BE49-F238E27FC236}">
                <a16:creationId xmlns:a16="http://schemas.microsoft.com/office/drawing/2014/main" id="{7C5555D6-2558-C51E-C19E-98FF219898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985260" y="3702078"/>
            <a:ext cx="4974419" cy="2790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53E7F-0A60-D9B3-483B-4615EA9702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Finance Authorisation Policy and Procedures</a:t>
            </a:r>
            <a:endParaRPr lang="en-AU" noProof="0" dirty="0"/>
          </a:p>
          <a:p>
            <a:r>
              <a:rPr lang="en-AU" noProof="0" dirty="0"/>
              <a:t> </a:t>
            </a:r>
          </a:p>
          <a:p>
            <a:r>
              <a:rPr lang="en-AU" noProof="0" dirty="0"/>
              <a:t>Establishes a mandatory governance framework for all transactions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868DB-D912-DCF2-8D5D-5DF960C8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A4092-D8EE-EB4C-6831-B30C3ED6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29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1C5A8-6B53-68F3-22D3-A46EFD685E26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Approval Authority</a:t>
            </a:r>
            <a:br>
              <a:rPr lang="en-AU" noProof="0" dirty="0"/>
            </a:br>
            <a:br>
              <a:rPr lang="en-AU" noProof="0" dirty="0"/>
            </a:br>
            <a:r>
              <a:rPr lang="en-AU" noProof="0" dirty="0"/>
              <a:t>Credit Card Issuance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Usage Limits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Reconciliation </a:t>
            </a:r>
          </a:p>
        </p:txBody>
      </p:sp>
    </p:spTree>
    <p:extLst>
      <p:ext uri="{BB962C8B-B14F-4D97-AF65-F5344CB8AC3E}">
        <p14:creationId xmlns:p14="http://schemas.microsoft.com/office/powerpoint/2010/main" val="992878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r>
              <a:rPr lang="en-AU" noProof="0" dirty="0"/>
              <a:t>The company is </a:t>
            </a:r>
            <a:r>
              <a:rPr lang="en-AU" noProof="0" dirty="0" err="1"/>
              <a:t>Worlducation</a:t>
            </a:r>
            <a:r>
              <a:rPr lang="en-AU" noProof="0" dirty="0"/>
              <a:t>. This is a social startup founded in 2016 that aims to transform how children learn in school. </a:t>
            </a:r>
          </a:p>
          <a:p>
            <a:endParaRPr lang="en-AU" noProof="0" dirty="0"/>
          </a:p>
          <a:p>
            <a:r>
              <a:rPr lang="en-AU" noProof="0" dirty="0"/>
              <a:t>The company combines hardware, software, content, and activities, supported by AI technology, to create an optimal learning path for elementary school students.</a:t>
            </a:r>
          </a:p>
          <a:p>
            <a:r>
              <a:rPr lang="en-AU" noProof="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B048-9908-8B17-37A9-7F54B7B9A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cked Document Stock Illustrations – 4,314 Locked Document Stock  Illustrations, Vectors &amp; Clipart - Dreamstime">
            <a:extLst>
              <a:ext uri="{FF2B5EF4-FFF2-40B4-BE49-F238E27FC236}">
                <a16:creationId xmlns:a16="http://schemas.microsoft.com/office/drawing/2014/main" id="{948633D1-C82A-D096-1AD7-99BECCCEE5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79" b="7418"/>
          <a:stretch>
            <a:fillRect/>
          </a:stretch>
        </p:blipFill>
        <p:spPr>
          <a:xfrm>
            <a:off x="4325856" y="3312801"/>
            <a:ext cx="3922527" cy="329894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B8261-4141-476E-48E3-8502B04CD9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1612251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Privacy Policy and Procedures</a:t>
            </a:r>
            <a:endParaRPr lang="en-AU" noProof="0" dirty="0"/>
          </a:p>
          <a:p>
            <a:r>
              <a:rPr lang="en-AU" noProof="0" dirty="0"/>
              <a:t>Protecting personal information Based od Australian Privacy Principles (APPs) and the </a:t>
            </a:r>
            <a:r>
              <a:rPr lang="en-AU" i="1" noProof="0" dirty="0"/>
              <a:t>Privacy Act 1988</a:t>
            </a:r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30842-B277-1F25-4078-8D98DCD3AC05}"/>
              </a:ext>
            </a:extLst>
          </p:cNvPr>
          <p:cNvSpPr txBox="1"/>
          <p:nvPr/>
        </p:nvSpPr>
        <p:spPr>
          <a:xfrm>
            <a:off x="8248383" y="2551837"/>
            <a:ext cx="30444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Data Collection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Physical/Digital Storage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Cyber Prevention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0EFE3-ADC0-88C2-76A5-2AF20A278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DA002-67AD-7D45-D549-1FC29AF9E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30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574195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BA512-2645-C450-CF43-85FCE0F4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23B3F-A9D7-00E5-B534-A0D19A4C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pic>
        <p:nvPicPr>
          <p:cNvPr id="3" name="Picture 2" descr="Stickman business graphic presentation. Stick figure cartoon people  pictogram. infographic, statistical chart. 62387781 Vector Art at Vecteezy">
            <a:extLst>
              <a:ext uri="{FF2B5EF4-FFF2-40B4-BE49-F238E27FC236}">
                <a16:creationId xmlns:a16="http://schemas.microsoft.com/office/drawing/2014/main" id="{3F609707-42C6-68B6-C2CD-A2B43E7EB6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9529" y="1586172"/>
            <a:ext cx="4970012" cy="4970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8E7C9-0884-AEEC-7C67-6268748D47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r>
              <a:rPr lang="en-AU" b="1" noProof="0" dirty="0"/>
              <a:t>Performance Management Policy and Procedures</a:t>
            </a:r>
            <a:endParaRPr lang="en-AU" noProof="0" dirty="0"/>
          </a:p>
          <a:p>
            <a:r>
              <a:rPr lang="en-AU" noProof="0" dirty="0"/>
              <a:t>Focuses on procedural fairness, transparency, and professional development.</a:t>
            </a:r>
          </a:p>
          <a:p>
            <a:r>
              <a:rPr lang="en-AU" noProof="0" dirty="0"/>
              <a:t> </a:t>
            </a:r>
          </a:p>
          <a:p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0D095-4944-6A0C-AC94-6366001A7840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Review Cycle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Evaluation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Dispute Resolution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Rewards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A221A-9DD4-5C3A-BC72-D1542FD6C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31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826067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1B39-8CB3-0509-6F06-3B7B674CB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ickman Writing Stock Illustrations – 513 Stickman Writing Stock  Illustrations, Vectors &amp; Clipart - Dreamstime">
            <a:extLst>
              <a:ext uri="{FF2B5EF4-FFF2-40B4-BE49-F238E27FC236}">
                <a16:creationId xmlns:a16="http://schemas.microsoft.com/office/drawing/2014/main" id="{51AF824C-5664-37C1-5A23-717F66283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0"/>
            <a:ext cx="73152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575E4-6A2B-D565-242C-9C6F306F57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Documentation policy and Procedures</a:t>
            </a:r>
          </a:p>
          <a:p>
            <a:pPr lvl="0"/>
            <a:endParaRPr lang="en-AU" b="1" noProof="0" dirty="0"/>
          </a:p>
          <a:p>
            <a:r>
              <a:rPr lang="en-AU" noProof="0" dirty="0"/>
              <a:t>Deseing to ensure consistency, version control, and efficient retrieval across the organization.</a:t>
            </a:r>
          </a:p>
          <a:p>
            <a:pPr lvl="0"/>
            <a:r>
              <a:rPr lang="en-AU" noProof="0" dirty="0"/>
              <a:t> </a:t>
            </a:r>
          </a:p>
          <a:p>
            <a:r>
              <a:rPr lang="en-AU" noProof="0" dirty="0"/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832EE-8165-BDF5-0D5E-63116C22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8D9F9-C41B-3326-A912-83FE6C9A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32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48C6A-3B97-9AB0-DD9A-660892F6820E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b="1" noProof="0" dirty="0"/>
          </a:p>
          <a:p>
            <a:pPr lvl="0"/>
            <a:r>
              <a:rPr lang="en-AU" noProof="0" dirty="0"/>
              <a:t>Standardization</a:t>
            </a:r>
          </a:p>
          <a:p>
            <a:pPr lvl="0"/>
            <a:r>
              <a:rPr lang="en-AU" noProof="0" dirty="0"/>
              <a:t>.</a:t>
            </a:r>
          </a:p>
          <a:p>
            <a:pPr lvl="0"/>
            <a:r>
              <a:rPr lang="en-AU" noProof="0" dirty="0"/>
              <a:t>Naming Convention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Storage</a:t>
            </a:r>
          </a:p>
          <a:p>
            <a:pPr lvl="0"/>
            <a:r>
              <a:rPr lang="en-AU" noProof="0" dirty="0"/>
              <a:t>.</a:t>
            </a:r>
          </a:p>
          <a:p>
            <a:r>
              <a:rPr lang="en-AU" noProof="0" dirty="0"/>
              <a:t>Feedback Loop </a:t>
            </a:r>
          </a:p>
        </p:txBody>
      </p:sp>
    </p:spTree>
    <p:extLst>
      <p:ext uri="{BB962C8B-B14F-4D97-AF65-F5344CB8AC3E}">
        <p14:creationId xmlns:p14="http://schemas.microsoft.com/office/powerpoint/2010/main" val="1738393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50FAB-7DD6-85DF-03AB-01254D38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40B3B-11DC-AB8C-88FE-69A452F5C1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Financial Performance Bias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Excessive focus on revenue growth as an indicator of success, ignoring the impact of rising operating costs. </a:t>
            </a:r>
          </a:p>
          <a:p>
            <a:pPr lvl="0"/>
            <a:br>
              <a:rPr lang="en-AU" noProof="0" dirty="0"/>
            </a:br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80103-4475-AE86-D2FE-3C00D7DE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BB099-1CD4-72EC-BD15-7ACF5A49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33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601EB-1768-71D2-48F6-3B22B36AE8DF}"/>
              </a:ext>
            </a:extLst>
          </p:cNvPr>
          <p:cNvSpPr/>
          <p:nvPr/>
        </p:nvSpPr>
        <p:spPr>
          <a:xfrm>
            <a:off x="702914" y="2347605"/>
            <a:ext cx="3548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Perceived</a:t>
            </a:r>
          </a:p>
        </p:txBody>
      </p:sp>
    </p:spTree>
    <p:extLst>
      <p:ext uri="{BB962C8B-B14F-4D97-AF65-F5344CB8AC3E}">
        <p14:creationId xmlns:p14="http://schemas.microsoft.com/office/powerpoint/2010/main" val="289207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0692-3025-16FD-1526-EF1EE9D17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9BE51-5FE5-A2A6-0864-299F7050C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Operational and Manufacturing Bias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Reliance on a single plant in Hong Kong based on past successes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7D313-9191-2142-5B52-6F2E30B3A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27A3B-BFDE-7D69-DF3B-8E2834AA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34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D1FA42-068A-2FD9-181A-2BDE07EC368B}"/>
              </a:ext>
            </a:extLst>
          </p:cNvPr>
          <p:cNvSpPr/>
          <p:nvPr/>
        </p:nvSpPr>
        <p:spPr>
          <a:xfrm>
            <a:off x="1298143" y="2347605"/>
            <a:ext cx="23583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424376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A0D3-4734-A3B3-DB4D-5EC96B8B7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783EE-1739-6B75-67BD-479E56C2D4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Technology and ERP Bias</a:t>
            </a:r>
          </a:p>
          <a:p>
            <a:pPr lvl="0"/>
            <a:r>
              <a:rPr lang="en-AU" noProof="0" dirty="0"/>
              <a:t>The current ERP system were sufficient to manage global disruptions.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63713-ED2B-467F-7D4A-E1E2C70F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8FECC-CF45-6E2C-40BB-5B679F59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35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038BBD-F2AD-E7D2-C3F7-0DCDC3ED8C55}"/>
              </a:ext>
            </a:extLst>
          </p:cNvPr>
          <p:cNvSpPr/>
          <p:nvPr/>
        </p:nvSpPr>
        <p:spPr>
          <a:xfrm>
            <a:off x="731768" y="2347605"/>
            <a:ext cx="34910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Perceived</a:t>
            </a:r>
          </a:p>
        </p:txBody>
      </p:sp>
    </p:spTree>
    <p:extLst>
      <p:ext uri="{BB962C8B-B14F-4D97-AF65-F5344CB8AC3E}">
        <p14:creationId xmlns:p14="http://schemas.microsoft.com/office/powerpoint/2010/main" val="2185335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5C490-BD26-A449-3257-1DF3491F8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5D12-F1E6-DD64-D069-1D419D31E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5148943"/>
          </a:xfrm>
        </p:spPr>
        <p:txBody>
          <a:bodyPr/>
          <a:lstStyle/>
          <a:p>
            <a:r>
              <a:rPr lang="en-AU" noProof="0" dirty="0"/>
              <a:t>Resources required for the solution</a:t>
            </a:r>
          </a:p>
        </p:txBody>
      </p:sp>
    </p:spTree>
    <p:extLst>
      <p:ext uri="{BB962C8B-B14F-4D97-AF65-F5344CB8AC3E}">
        <p14:creationId xmlns:p14="http://schemas.microsoft.com/office/powerpoint/2010/main" val="2945471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C3BC5-4F46-208D-BC0A-DF3590ED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50CD-E96F-0FA2-E99F-2978E6CCF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Human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F4D59-04FF-8C1E-18C0-249D7B794B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2486955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IT professionals</a:t>
            </a:r>
          </a:p>
          <a:p>
            <a:pPr lvl="0"/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Supply chain and operations personnel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D1BCF-04AB-A7A0-3E23-8342357E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37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0EE5A13-AA16-2495-C8BA-58E9957A14EB}"/>
              </a:ext>
            </a:extLst>
          </p:cNvPr>
          <p:cNvSpPr txBox="1">
            <a:spLocks/>
          </p:cNvSpPr>
          <p:nvPr/>
        </p:nvSpPr>
        <p:spPr>
          <a:xfrm>
            <a:off x="7071360" y="4221481"/>
            <a:ext cx="4509268" cy="162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noProof="0" dirty="0"/>
              <a:t>Finance and management personnel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Trainers</a:t>
            </a:r>
          </a:p>
        </p:txBody>
      </p:sp>
      <p:pic>
        <p:nvPicPr>
          <p:cNvPr id="3" name="Picture 2" descr="Humans For Humanity - Wikipedia">
            <a:extLst>
              <a:ext uri="{FF2B5EF4-FFF2-40B4-BE49-F238E27FC236}">
                <a16:creationId xmlns:a16="http://schemas.microsoft.com/office/drawing/2014/main" id="{D1BB26D8-1F9B-11B5-17E8-96E4B8D5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725" b="28083"/>
          <a:stretch>
            <a:fillRect/>
          </a:stretch>
        </p:blipFill>
        <p:spPr>
          <a:xfrm>
            <a:off x="3800033" y="2087881"/>
            <a:ext cx="4013200" cy="15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66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C7FA0-69F8-0719-82E6-71E1271F2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93F17-15B2-B7EF-4B4A-F0BB30B8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Technological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6B4CE-D389-9209-0292-25768F3B52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5184648" cy="3768909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Improvements ERP system and supply chain management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Software development and scalability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Cybersecurity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944B3-4AF1-4043-5B9D-2694B948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38</a:t>
            </a:fld>
            <a:endParaRPr lang="en-AU" noProof="0" dirty="0"/>
          </a:p>
        </p:txBody>
      </p:sp>
      <p:pic>
        <p:nvPicPr>
          <p:cNvPr id="10" name="Picture 9" descr="Cartoon microchip mascot with smiling face 46044132 Vector Art at Vecteezy">
            <a:extLst>
              <a:ext uri="{FF2B5EF4-FFF2-40B4-BE49-F238E27FC236}">
                <a16:creationId xmlns:a16="http://schemas.microsoft.com/office/drawing/2014/main" id="{6359B24F-E054-73E4-46FC-DC7CC256B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809" y="1613865"/>
            <a:ext cx="4103065" cy="41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6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882B3-B76A-C3FC-2F2E-A4AF6E656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0E6E9-8E8A-268B-AB81-EA9041C6E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Financial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0AF97-EC32-1647-F825-3EBE48DB1A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44587" y="1856387"/>
            <a:ext cx="3311333" cy="4046701"/>
          </a:xfrm>
        </p:spPr>
        <p:txBody>
          <a:bodyPr>
            <a:normAutofit/>
          </a:bodyPr>
          <a:lstStyle/>
          <a:p>
            <a:pPr lvl="0"/>
            <a:r>
              <a:rPr lang="en-AU" dirty="0"/>
              <a:t>Capital investment to manufacturing solution</a:t>
            </a:r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Fundings for ERP or cloud solutions</a:t>
            </a:r>
          </a:p>
          <a:p>
            <a:pPr lvl="0"/>
            <a:endParaRPr lang="en-AU" dirty="0"/>
          </a:p>
          <a:p>
            <a:pPr lvl="0"/>
            <a:r>
              <a:rPr lang="en-AU" noProof="0" dirty="0"/>
              <a:t>Resources for transition period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771CC-25D2-8E11-F1CA-295BF165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39</a:t>
            </a:fld>
            <a:endParaRPr lang="en-AU" noProof="0" dirty="0"/>
          </a:p>
        </p:txBody>
      </p:sp>
      <p:pic>
        <p:nvPicPr>
          <p:cNvPr id="3" name="Picture 2" descr="Vector illustration of cartoon dollar money with wings. 33135120 Vector Art  at Vecteezy">
            <a:extLst>
              <a:ext uri="{FF2B5EF4-FFF2-40B4-BE49-F238E27FC236}">
                <a16:creationId xmlns:a16="http://schemas.microsoft.com/office/drawing/2014/main" id="{6F171A28-1FAD-170C-00CF-CA8B03AB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46" b="17526"/>
          <a:stretch>
            <a:fillRect/>
          </a:stretch>
        </p:blipFill>
        <p:spPr>
          <a:xfrm>
            <a:off x="911352" y="2261502"/>
            <a:ext cx="4357707" cy="283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46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noProof="0" dirty="0"/>
              <a:t>Mision &amp; Vision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AU" noProof="0" dirty="0"/>
              <a:t>To achieve their </a:t>
            </a:r>
            <a:r>
              <a:rPr lang="en-AU" b="1" noProof="0" dirty="0"/>
              <a:t>vision</a:t>
            </a:r>
            <a:r>
              <a:rPr lang="en-AU" noProof="0" dirty="0"/>
              <a:t> also operates with a strong social mission: donating and training classrooms around the world that cannot afford technology, with the vision of a world without illiteracy.</a:t>
            </a:r>
          </a:p>
          <a:p>
            <a:pPr marL="0" indent="0">
              <a:buNone/>
            </a:pPr>
            <a:endParaRPr lang="en-AU" noProof="0" dirty="0"/>
          </a:p>
          <a:p>
            <a:pPr marL="0" indent="0">
              <a:buNone/>
            </a:pPr>
            <a:endParaRPr lang="en-AU" noProof="0" dirty="0"/>
          </a:p>
          <a:p>
            <a:r>
              <a:rPr lang="en-AU" noProof="0" dirty="0"/>
              <a:t>Their </a:t>
            </a:r>
            <a:r>
              <a:rPr lang="en-AU" b="1" noProof="0" dirty="0"/>
              <a:t>mission</a:t>
            </a:r>
            <a:r>
              <a:rPr lang="en-AU" noProof="0" dirty="0"/>
              <a:t> is to be the change and facilitate a world without illiteracy by changing the way children learn in school and the number of schools that have access to technology.</a:t>
            </a:r>
          </a:p>
          <a:p>
            <a:pPr marL="0" indent="0">
              <a:buNone/>
            </a:pPr>
            <a:endParaRPr lang="en-AU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B17EB-388B-4173-FFE4-EC7B692FB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2A33A-5C2E-D9E6-F48B-57C31195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Administrative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34D30-6EF4-8374-5DF4-68DB72C9D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3271197"/>
          </a:xfrm>
        </p:spPr>
        <p:txBody>
          <a:bodyPr>
            <a:normAutofit/>
          </a:bodyPr>
          <a:lstStyle/>
          <a:p>
            <a:pPr lvl="0"/>
            <a:r>
              <a:rPr lang="en-AU" dirty="0"/>
              <a:t>Financial Authorization</a:t>
            </a:r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dirty="0"/>
              <a:t>Privacy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B08AF-BDD3-8365-691B-C658A89B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40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0A9735-DE4A-6890-0064-7AB97427E7FF}"/>
              </a:ext>
            </a:extLst>
          </p:cNvPr>
          <p:cNvSpPr txBox="1">
            <a:spLocks/>
          </p:cNvSpPr>
          <p:nvPr/>
        </p:nvSpPr>
        <p:spPr>
          <a:xfrm>
            <a:off x="7071360" y="4221481"/>
            <a:ext cx="4509268" cy="162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dirty="0"/>
              <a:t>Performance Management</a:t>
            </a:r>
          </a:p>
          <a:p>
            <a:pPr lvl="0"/>
            <a:endParaRPr lang="en-AU" noProof="0" dirty="0"/>
          </a:p>
          <a:p>
            <a:r>
              <a:rPr lang="en-AU" dirty="0"/>
              <a:t>Performance Management</a:t>
            </a:r>
          </a:p>
        </p:txBody>
      </p:sp>
      <p:pic>
        <p:nvPicPr>
          <p:cNvPr id="3" name="Picture 2" descr="Policies Document Contract Papers Illustration Business Stock Vector  (Royalty Free) 2505477241 | Shutterstock">
            <a:extLst>
              <a:ext uri="{FF2B5EF4-FFF2-40B4-BE49-F238E27FC236}">
                <a16:creationId xmlns:a16="http://schemas.microsoft.com/office/drawing/2014/main" id="{6F93D2C4-8F3A-4E0F-2023-1B45D020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72" y="3772671"/>
            <a:ext cx="1803400" cy="1778000"/>
          </a:xfrm>
          <a:prstGeom prst="rect">
            <a:avLst/>
          </a:prstGeom>
        </p:spPr>
      </p:pic>
      <p:pic>
        <p:nvPicPr>
          <p:cNvPr id="6" name="Picture 5" descr="877 Stick Man Report Stock Vectors and Vector Art | Shutterstock">
            <a:extLst>
              <a:ext uri="{FF2B5EF4-FFF2-40B4-BE49-F238E27FC236}">
                <a16:creationId xmlns:a16="http://schemas.microsoft.com/office/drawing/2014/main" id="{D2DEB880-379C-4BBE-9443-5169F4DD16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409" b="17877"/>
          <a:stretch>
            <a:fillRect/>
          </a:stretch>
        </p:blipFill>
        <p:spPr>
          <a:xfrm>
            <a:off x="4659563" y="1863524"/>
            <a:ext cx="2697686" cy="190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41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AU" noProof="0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By Manuel Perez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29577-A22D-76F0-737C-AD0D1DB099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979632"/>
            <a:ext cx="3778558" cy="1870405"/>
          </a:xfrm>
        </p:spPr>
        <p:txBody>
          <a:bodyPr/>
          <a:lstStyle/>
          <a:p>
            <a:r>
              <a:rPr lang="en-AU" b="1" noProof="0" dirty="0"/>
              <a:t>Their core values are:</a:t>
            </a:r>
            <a:endParaRPr lang="en-AU" noProof="0" dirty="0"/>
          </a:p>
          <a:p>
            <a:pPr lvl="0"/>
            <a:r>
              <a:rPr lang="en-AU" noProof="0" dirty="0"/>
              <a:t>Ethical principles</a:t>
            </a:r>
          </a:p>
          <a:p>
            <a:pPr lvl="0"/>
            <a:r>
              <a:rPr lang="en-AU" noProof="0" dirty="0"/>
              <a:t>Innovation</a:t>
            </a:r>
          </a:p>
          <a:p>
            <a:r>
              <a:rPr lang="en-AU" noProof="0" dirty="0"/>
              <a:t>Collaboration.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C8F0C-69E4-28ED-1D6F-E5CBC11B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AU" noProof="0" smtClean="0"/>
              <a:pPr/>
              <a:t>5</a:t>
            </a:fld>
            <a:endParaRPr lang="en-AU" noProof="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41BE1B1-EE2D-9726-92A5-022E39609FF1}"/>
              </a:ext>
            </a:extLst>
          </p:cNvPr>
          <p:cNvSpPr txBox="1">
            <a:spLocks/>
          </p:cNvSpPr>
          <p:nvPr/>
        </p:nvSpPr>
        <p:spPr>
          <a:xfrm>
            <a:off x="5919020" y="2850037"/>
            <a:ext cx="3778558" cy="34930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AU" b="1" noProof="0" dirty="0"/>
              <a:t>Strategic  Priorities</a:t>
            </a: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To be well led, high performing, profitable and accountable. 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Increase their reach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Continue building deeper customer relationships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Attract, engage and develop the best staff</a:t>
            </a:r>
          </a:p>
          <a:p>
            <a:pPr marL="0" lvl="0" indent="0">
              <a:lnSpc>
                <a:spcPct val="120000"/>
              </a:lnSpc>
              <a:buNone/>
            </a:pPr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0203B-784C-3691-729F-1C1280DE63BD}"/>
              </a:ext>
            </a:extLst>
          </p:cNvPr>
          <p:cNvSpPr txBox="1"/>
          <p:nvPr/>
        </p:nvSpPr>
        <p:spPr>
          <a:xfrm>
            <a:off x="8470232" y="36335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noProof="0" dirty="0"/>
          </a:p>
        </p:txBody>
      </p:sp>
      <p:pic>
        <p:nvPicPr>
          <p:cNvPr id="9" name="Picture 8" descr="Direction signs icon, cartoon style ...">
            <a:extLst>
              <a:ext uri="{FF2B5EF4-FFF2-40B4-BE49-F238E27FC236}">
                <a16:creationId xmlns:a16="http://schemas.microsoft.com/office/drawing/2014/main" id="{8C5F8327-4980-A7CD-5BE8-2DF861D1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260" y="1914834"/>
            <a:ext cx="2248309" cy="224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52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What the company does 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5202237" cy="4089576"/>
          </a:xfrm>
        </p:spPr>
        <p:txBody>
          <a:bodyPr>
            <a:normAutofit/>
          </a:bodyPr>
          <a:lstStyle/>
          <a:p>
            <a:r>
              <a:rPr lang="en-AU" noProof="0" dirty="0" err="1"/>
              <a:t>Worlducation</a:t>
            </a:r>
            <a:r>
              <a:rPr lang="en-AU" noProof="0" dirty="0"/>
              <a:t> manufactures tablets for elementary school students and develops educational software and content that adapts to each child's learning progress. </a:t>
            </a:r>
          </a:p>
          <a:p>
            <a:r>
              <a:rPr lang="en-AU" noProof="0" dirty="0"/>
              <a:t>Currently, the company sells tablets and software subscriptions to schools, where teachers coordinate classroom activities. This business model is B2B.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7</a:t>
            </a:fld>
            <a:endParaRPr lang="en-AU" noProof="0" dirty="0"/>
          </a:p>
        </p:txBody>
      </p:sp>
      <p:pic>
        <p:nvPicPr>
          <p:cNvPr id="2" name="Picture 1" descr="9,200+ Kids Tablet Stock Illustrations, Royalty-Free Vector Graphics &amp; Clip  Art - iStock">
            <a:extLst>
              <a:ext uri="{FF2B5EF4-FFF2-40B4-BE49-F238E27FC236}">
                <a16:creationId xmlns:a16="http://schemas.microsoft.com/office/drawing/2014/main" id="{DC37DD0C-5535-7ADD-BA3D-E6F485233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937" y="1098576"/>
            <a:ext cx="4660848" cy="46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47B5D-CC34-BBA3-C45F-771487AEF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7203-CB7F-DE13-693D-8BCF96F8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Stakeholders</a:t>
            </a:r>
          </a:p>
        </p:txBody>
      </p:sp>
    </p:spTree>
    <p:extLst>
      <p:ext uri="{BB962C8B-B14F-4D97-AF65-F5344CB8AC3E}">
        <p14:creationId xmlns:p14="http://schemas.microsoft.com/office/powerpoint/2010/main" val="3722046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About my role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5900225" cy="3961228"/>
          </a:xfrm>
        </p:spPr>
        <p:txBody>
          <a:bodyPr>
            <a:normAutofit/>
          </a:bodyPr>
          <a:lstStyle/>
          <a:p>
            <a:r>
              <a:rPr lang="en-AU" noProof="0" dirty="0"/>
              <a:t>IT professional under the supervision of Divya Sapra. </a:t>
            </a:r>
          </a:p>
          <a:p>
            <a:endParaRPr lang="en-AU" noProof="0" dirty="0"/>
          </a:p>
          <a:p>
            <a:r>
              <a:rPr lang="en-AU" noProof="0" dirty="0" err="1"/>
              <a:t>Analyzing</a:t>
            </a:r>
            <a:r>
              <a:rPr lang="en-AU" noProof="0" dirty="0"/>
              <a:t> systems and resolving complex business problems, especially those related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ERP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supply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software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technology solutions.</a:t>
            </a:r>
          </a:p>
          <a:p>
            <a:endParaRPr lang="en-AU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9</a:t>
            </a:fld>
            <a:endParaRPr lang="en-AU" noProof="0" dirty="0"/>
          </a:p>
        </p:txBody>
      </p:sp>
      <p:pic>
        <p:nvPicPr>
          <p:cNvPr id="3" name="Picture 2" descr="Cartoon Inspector Holding Magnifying Glass Stock Vector (Royalty Free)  37885354 | Shutterstock">
            <a:extLst>
              <a:ext uri="{FF2B5EF4-FFF2-40B4-BE49-F238E27FC236}">
                <a16:creationId xmlns:a16="http://schemas.microsoft.com/office/drawing/2014/main" id="{E7AFC807-914E-8800-F467-7510E42DD8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28" b="9513"/>
          <a:stretch>
            <a:fillRect/>
          </a:stretch>
        </p:blipFill>
        <p:spPr>
          <a:xfrm>
            <a:off x="7071360" y="1386840"/>
            <a:ext cx="4719387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b05bf529-a1dc-42d5-b9d6-8a1e9569dd9c5bb566d4_wac-4a3e7a8b3983" id="{3651A571-81F2-7646-B17E-729B472ACFFF}" vid="{EC9E6B14-C443-2543-94D3-9DF85916D0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356</TotalTime>
  <Words>1311</Words>
  <Application>Microsoft Macintosh PowerPoint</Application>
  <PresentationFormat>Widescreen</PresentationFormat>
  <Paragraphs>253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Avenir Next LT Pro Light</vt:lpstr>
      <vt:lpstr>Calibri</vt:lpstr>
      <vt:lpstr>Posterama</vt:lpstr>
      <vt:lpstr>Times New Roman</vt:lpstr>
      <vt:lpstr>Custom</vt:lpstr>
      <vt:lpstr>BSBCTR611   Applying critical thinking</vt:lpstr>
      <vt:lpstr>Business Overview</vt:lpstr>
      <vt:lpstr>PowerPoint Presentation</vt:lpstr>
      <vt:lpstr>Mision &amp; Vision</vt:lpstr>
      <vt:lpstr>PowerPoint Presentation</vt:lpstr>
      <vt:lpstr>What the company does </vt:lpstr>
      <vt:lpstr>PowerPoint Presentation</vt:lpstr>
      <vt:lpstr>Stakeholders</vt:lpstr>
      <vt:lpstr>About my role</vt:lpstr>
      <vt:lpstr>PowerPoint Presentation</vt:lpstr>
      <vt:lpstr>Summary of Numeric and Financial Data</vt:lpstr>
      <vt:lpstr>Summary</vt:lpstr>
      <vt:lpstr>Final tips &amp; takeaways</vt:lpstr>
      <vt:lpstr>PowerPoint Presentation</vt:lpstr>
      <vt:lpstr>Complex Issue</vt:lpstr>
      <vt:lpstr>PowerPoint Presentation</vt:lpstr>
      <vt:lpstr>Revenue Growth Versus Financial Performance</vt:lpstr>
      <vt:lpstr>Manufacturing Delays and Cost Impact</vt:lpstr>
      <vt:lpstr>Financial and Operational Complexity</vt:lpstr>
      <vt:lpstr>Risk to Liquidity and Sustainability</vt:lpstr>
      <vt:lpstr>solution features</vt:lpstr>
      <vt:lpstr>Objectives when pursuing solutions </vt:lpstr>
      <vt:lpstr>Advantages of solving the issue</vt:lpstr>
      <vt:lpstr>Risks involved in pursuing solutions</vt:lpstr>
      <vt:lpstr>Relevant Legislative and Organisational Requirements, Policies and Procedures</vt:lpstr>
      <vt:lpstr>Relevant Legislation</vt:lpstr>
      <vt:lpstr>Relevant Legislation</vt:lpstr>
      <vt:lpstr>Relevant Legislation</vt:lpstr>
      <vt:lpstr>Summary of Policies and Procedures</vt:lpstr>
      <vt:lpstr>Summary of Policies and Procedures</vt:lpstr>
      <vt:lpstr>Summary of Policies and Procedures</vt:lpstr>
      <vt:lpstr>Summary of Policies and Procedures</vt:lpstr>
      <vt:lpstr>Assessment of bias</vt:lpstr>
      <vt:lpstr>Assessment of bias</vt:lpstr>
      <vt:lpstr>Assessment of bias</vt:lpstr>
      <vt:lpstr>Resources required for the solution</vt:lpstr>
      <vt:lpstr>Human Resources</vt:lpstr>
      <vt:lpstr>Technological Resources</vt:lpstr>
      <vt:lpstr>Financial Resources</vt:lpstr>
      <vt:lpstr>Administrative Resources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Manuel Perez</dc:creator>
  <cp:lastModifiedBy>Manuel Perez</cp:lastModifiedBy>
  <cp:revision>12</cp:revision>
  <dcterms:created xsi:type="dcterms:W3CDTF">2026-01-28T08:20:37Z</dcterms:created>
  <dcterms:modified xsi:type="dcterms:W3CDTF">2026-01-28T14:29:31Z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